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Arial Nova Cond" panose="020B0506020202020204" pitchFamily="34" charset="0"/>
      <p:regular r:id="rId23"/>
      <p:bold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4535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rics.ai/articles/bank-churn-prediction-using-ml-to-retain-customer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www.kaggle.com/code/kmalit/bank-customer-churn-prediction" TargetMode="External"/><Relationship Id="rId5" Type="http://schemas.openxmlformats.org/officeDocument/2006/relationships/hyperlink" Target="https://www.ijikm.org/Volume18/IJIKMv18p087-105Tran8783" TargetMode="External"/><Relationship Id="rId4" Type="http://schemas.openxmlformats.org/officeDocument/2006/relationships/hyperlink" Target="https://www.sciencedirect.com/science/article/pii/S266676492300040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8816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Banking Customer Churn Prediction Using Machine Learning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378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Leveraging Microsoft Azure ML for Customer Retention</a:t>
            </a:r>
            <a:endParaRPr lang="en-US" sz="2400" dirty="0">
              <a:latin typeface="Arial Nova Cond" panose="020B0506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2558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89085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9847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873948"/>
            <a:ext cx="205418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 Bold" pitchFamily="34" charset="-122"/>
                <a:cs typeface="Inter Bold" pitchFamily="34" charset="-120"/>
              </a:rPr>
              <a:t>by Priyal Rawat</a:t>
            </a:r>
            <a:endParaRPr lang="en-US" sz="2200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210"/>
            <a:ext cx="967097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Decision Tree Classification Report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25460"/>
            <a:ext cx="9498330" cy="40119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7572"/>
            <a:ext cx="1033343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Random Forrest Classification Report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0821"/>
            <a:ext cx="10207228" cy="39410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7292"/>
            <a:ext cx="1087362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Gradient Boosting Classification Report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30542"/>
            <a:ext cx="8902898" cy="39835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6692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7516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Model Comparison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52449"/>
            <a:ext cx="5700832" cy="38775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585109"/>
            <a:ext cx="5700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Model Accuracy Comparison</a:t>
            </a:r>
            <a:endParaRPr lang="en-US" b="1" dirty="0">
              <a:latin typeface="Arial Nova Cond" panose="020B0506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5644" y="2452449"/>
            <a:ext cx="6788468" cy="37713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55644" y="6478905"/>
            <a:ext cx="67884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Model Performance Comparison</a:t>
            </a:r>
            <a:endParaRPr lang="en-US" b="1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280" y="404507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Confusion Matrix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271" y="1317943"/>
            <a:ext cx="4193444" cy="3227899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964" y="1317943"/>
            <a:ext cx="4193444" cy="322789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964" y="4679657"/>
            <a:ext cx="4232751" cy="3258156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964" y="4679657"/>
            <a:ext cx="4193444" cy="322789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013638" y="574155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530" y="924582"/>
            <a:ext cx="7959923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Key Visualizations &amp; Insights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73649" y="306062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Higher Balances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8663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Churned customers moved funds.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2119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6062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More Products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37790" y="358663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Lower churn rates.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60045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51318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Active Membership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37790" y="603920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Significantly reduces churn.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82632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573649" y="5513189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Credit Score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93790" y="6039207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Minimal impact on churn.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3782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b="1" kern="0" spc="-36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65" y="728840"/>
            <a:ext cx="7963178" cy="6876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93382" y="789861"/>
            <a:ext cx="5364123" cy="1998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250" b="1" kern="0" spc="-126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Hypothesis Testing Results</a:t>
            </a:r>
            <a:endParaRPr lang="en-US" sz="6250" dirty="0">
              <a:latin typeface="Arial Nova Cond" panose="020B0506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7235" y="6990398"/>
            <a:ext cx="5792510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endParaRPr lang="en-US" sz="4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1" y="123223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Business Implications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100388"/>
            <a:ext cx="2152055" cy="8435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4153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327202"/>
            <a:ext cx="2959894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Personalized Services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5187077" y="395704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00619"/>
            <a:ext cx="4304109" cy="8435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22302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227433"/>
            <a:ext cx="243316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Product Bundling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263164" y="4857274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4900851"/>
            <a:ext cx="6456164" cy="8435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12325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45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127665"/>
            <a:ext cx="267950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Active Membership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93790" y="59995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Increase active membership, encourage product bundling, improve personalized services.</a:t>
            </a:r>
            <a:endParaRPr lang="en-US" sz="1750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7165" y="1389578"/>
            <a:ext cx="729746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Conclusion &amp; Future Work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8898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082772"/>
            <a:ext cx="229195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Early Detection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280190" y="460879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Machine learning enables early detection.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328898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082772"/>
            <a:ext cx="2292072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Service Personalization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12304" y="4998720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Focus on service personalization.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32889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082772"/>
            <a:ext cx="229195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Future Work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4538" y="4608790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Implement real-time prediction models, RNN, GNN, AI (XAI)</a:t>
            </a:r>
            <a:endParaRPr lang="en-US" sz="1750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3648"/>
            <a:ext cx="6135410" cy="766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b="1" kern="0" spc="-97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References</a:t>
            </a:r>
            <a:endParaRPr lang="en-US" sz="4800" dirty="0">
              <a:latin typeface="Arial Nova Cond" panose="020B0506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80812" y="1826657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Datrics AI. (2023). </a:t>
            </a:r>
            <a:r>
              <a:rPr lang="en-US" sz="1750" i="1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Bank churn prediction using ML to retain customers</a:t>
            </a:r>
            <a:r>
              <a:rPr lang="en-US" sz="1750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.
</a:t>
            </a:r>
            <a:r>
              <a:rPr lang="en-US" sz="1750" u="sng" kern="0" spc="-35" dirty="0">
                <a:solidFill>
                  <a:srgbClr val="6237C8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https://www.datrics.ai/articles/bank-churn-prediction-using-ml-to-retain-customers</a:t>
            </a:r>
            <a:endParaRPr lang="en-US" sz="1750" dirty="0">
              <a:latin typeface="Arial Nova Cond" panose="020B0506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80812" y="2791539"/>
            <a:ext cx="13068776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Pahul Preet Singh &amp; Fahim Islam Anik (2023), Investigating customer churn in banking: a machine learning approach and visualization app for data science and management
</a:t>
            </a:r>
            <a:r>
              <a:rPr lang="en-US" sz="1750" u="sng" kern="0" spc="-35" dirty="0">
                <a:solidFill>
                  <a:srgbClr val="6237C8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https://www.sciencedirect.com/science/article/pii/S2666764923000401</a:t>
            </a:r>
            <a:endParaRPr lang="en-US" sz="1750" dirty="0">
              <a:latin typeface="Arial Nova Cond" panose="020B0506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0812" y="4113371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Hoang Tran (2023), Customer Churn Prediction in the Banking Sector Using Machine Learning-Based Classification Models
</a:t>
            </a:r>
            <a:r>
              <a:rPr lang="en-US" sz="1750" u="sng" kern="0" spc="-35" dirty="0">
                <a:solidFill>
                  <a:srgbClr val="6237C8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https://www.ijikm.org/Volume18/IJIKMv18p087-105Tran8783</a:t>
            </a:r>
            <a:endParaRPr lang="en-US" sz="1750" dirty="0">
              <a:latin typeface="Arial Nova Cond" panose="020B0506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0812" y="5078254"/>
            <a:ext cx="13068776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Keldine Malit (2018), Kaggle - Bank Customer Churn Prediction
</a:t>
            </a:r>
            <a:r>
              <a:rPr lang="en-US" sz="1750" u="sng" kern="0" spc="-35" dirty="0">
                <a:solidFill>
                  <a:srgbClr val="6237C8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https://www.kaggle.com/code/kmalit/bank-customer-churn-prediction</a:t>
            </a:r>
            <a:endParaRPr lang="en-US" sz="1750" dirty="0">
              <a:latin typeface="Arial Nova Cond" panose="020B0506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80812" y="6043136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Generative Pre-trained Transformer (ChatGpt): For Model Coding</a:t>
            </a:r>
            <a:endParaRPr lang="en-US" sz="1750" dirty="0">
              <a:latin typeface="Arial Nova Cond" panose="020B0506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80812" y="6651069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Gamma.AI (For Presentation)</a:t>
            </a:r>
            <a:endParaRPr lang="en-US" sz="1750" dirty="0">
              <a:latin typeface="Arial Nova Cond" panose="020B0506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80812" y="7259003"/>
            <a:ext cx="1306877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5979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4909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48234" y="3512165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017306" y="3490913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Critical Challenge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17306" y="401693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Customer churn affects revenue and retention.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71867" y="34909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239911" y="3512165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0908983" y="3490913"/>
            <a:ext cx="292774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Manual Monitoring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401693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Difficult to predict churn in time.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48234" y="5245953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017306" y="522470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Data-Driven Solutions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017306" y="57507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Microsoft Azure ML for Customer Retention</a:t>
            </a:r>
            <a:endParaRPr lang="en-US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853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Thank You!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178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0202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Engage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22804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We appreciate your attention!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871788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7021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Questions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54704" y="6228159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Now, I welcome your questions.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871788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70202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Discussion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622804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Let's discuss further.</a:t>
            </a:r>
            <a:endParaRPr lang="en-US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5325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Literature Review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9192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Churn Drivers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60866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Service fees, poor customer experience, and availability of alternatives are key drivers of customer churn. (</a:t>
            </a:r>
            <a:r>
              <a:rPr lang="en-US" kern="0" spc="-36" dirty="0" err="1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Datrics</a:t>
            </a: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 AI, 2023)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2991922"/>
            <a:ext cx="337185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Challenges in Prediction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3608664"/>
            <a:ext cx="3978116" cy="1933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Lack of real-time integration and sentiment analysis capabilities pose challenges in churn prediction. (</a:t>
            </a:r>
            <a:r>
              <a:rPr lang="en-US" kern="0" spc="-36" dirty="0" err="1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Pahul</a:t>
            </a: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 Preet Singh &amp; Fahim Islam Anik, 2023)</a:t>
            </a:r>
            <a:endParaRPr lang="en-US" dirty="0">
              <a:latin typeface="Arial Nova Cond" panose="020B0506020202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2991922"/>
            <a:ext cx="3978116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ML Techniques &amp; Gaps Addressed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3998595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ML models like Decision Tree, Random Forest, Gradient Boosting, and Logistic Regression. (Keldine Malit, 2018)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72066" y="5314116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Logistic Regression offers simplicity &amp; transparency. (Hoang Tran, 2023)</a:t>
            </a:r>
            <a:endParaRPr lang="en-US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35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28136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46257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Dataset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298858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Bank Customer Churn Dataset (Kaggle).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228136"/>
            <a:ext cx="3664863" cy="1720691"/>
          </a:xfrm>
          <a:prstGeom prst="roundRect">
            <a:avLst>
              <a:gd name="adj" fmla="val 5537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2462570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2988588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Demographics, financial data, engagement metrics.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4175641"/>
            <a:ext cx="3664863" cy="2945487"/>
          </a:xfrm>
          <a:prstGeom prst="roundRect">
            <a:avLst>
              <a:gd name="adj" fmla="val 323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441007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Preprocessing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493609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Handled missing values, categorical value.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685467" y="4175641"/>
            <a:ext cx="3664863" cy="2945487"/>
          </a:xfrm>
          <a:prstGeom prst="roundRect">
            <a:avLst>
              <a:gd name="adj" fmla="val 323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919901" y="441007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Model Development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919901" y="493609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Logistic Regression Model &amp; Model Comparison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919901" y="579798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Feature Selection: Credit Score, Age, Balance, Products Used, Active Membership.</a:t>
            </a:r>
            <a:endParaRPr lang="en-US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10791"/>
            <a:ext cx="6096595" cy="762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b="1" kern="0" spc="-96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Hypothesis Testing</a:t>
            </a:r>
            <a:endParaRPr lang="en-US" sz="4800" dirty="0">
              <a:latin typeface="Arial Nova Cond" panose="020B0506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25247" y="1705451"/>
            <a:ext cx="30480" cy="5913358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44144" y="2188845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75871" y="195476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42308" y="1975485"/>
            <a:ext cx="36576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50" dirty="0"/>
          </a:p>
        </p:txBody>
      </p:sp>
      <p:sp>
        <p:nvSpPr>
          <p:cNvPr id="8" name="Text 5"/>
          <p:cNvSpPr/>
          <p:nvPr/>
        </p:nvSpPr>
        <p:spPr>
          <a:xfrm>
            <a:off x="2133719" y="1927146"/>
            <a:ext cx="3048238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Higher Balances</a:t>
            </a:r>
            <a:endParaRPr lang="en-US" sz="2400" dirty="0">
              <a:latin typeface="Arial Nova Cond" panose="020B0506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33719" y="2441138"/>
            <a:ext cx="62343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Less likely to churn 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44144" y="3722608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75871" y="348853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42308" y="3509248"/>
            <a:ext cx="36576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50" dirty="0"/>
          </a:p>
        </p:txBody>
      </p:sp>
      <p:sp>
        <p:nvSpPr>
          <p:cNvPr id="13" name="Text 10"/>
          <p:cNvSpPr/>
          <p:nvPr/>
        </p:nvSpPr>
        <p:spPr>
          <a:xfrm>
            <a:off x="2133719" y="3460909"/>
            <a:ext cx="3048238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More Products</a:t>
            </a:r>
            <a:endParaRPr lang="en-US" sz="2400" dirty="0">
              <a:latin typeface="Arial Nova Cond" panose="020B0506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133719" y="3974902"/>
            <a:ext cx="62343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Lower churn rates 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44144" y="5256371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75871" y="5022294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42308" y="5043011"/>
            <a:ext cx="36576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50" dirty="0"/>
          </a:p>
        </p:txBody>
      </p:sp>
      <p:sp>
        <p:nvSpPr>
          <p:cNvPr id="18" name="Text 15"/>
          <p:cNvSpPr/>
          <p:nvPr/>
        </p:nvSpPr>
        <p:spPr>
          <a:xfrm>
            <a:off x="2133719" y="4994672"/>
            <a:ext cx="3048238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Active Members</a:t>
            </a:r>
            <a:endParaRPr lang="en-US" sz="2400" dirty="0">
              <a:latin typeface="Arial Nova Cond" panose="020B0506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133719" y="5508665"/>
            <a:ext cx="62343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Churn less frequently </a:t>
            </a:r>
            <a:endParaRPr lang="en-US" dirty="0">
              <a:latin typeface="Arial Nova Cond" panose="020B0506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244144" y="6790134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C6BDD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75871" y="65560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42308" y="6576774"/>
            <a:ext cx="36576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50" dirty="0"/>
          </a:p>
        </p:txBody>
      </p:sp>
      <p:sp>
        <p:nvSpPr>
          <p:cNvPr id="23" name="Text 20"/>
          <p:cNvSpPr/>
          <p:nvPr/>
        </p:nvSpPr>
        <p:spPr>
          <a:xfrm>
            <a:off x="2133719" y="6528435"/>
            <a:ext cx="3048238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Higher Credit Scores</a:t>
            </a:r>
            <a:endParaRPr lang="en-US" sz="2400" dirty="0">
              <a:latin typeface="Arial Nova Cond" panose="020B0506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133719" y="7042428"/>
            <a:ext cx="62343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Lead to lower churn </a:t>
            </a:r>
            <a:endParaRPr lang="en-US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160" y="459029"/>
            <a:ext cx="1055108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Data Overview and Data Preprocessing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70" y="1890196"/>
            <a:ext cx="11811612" cy="24947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370" y="14587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Dataset Overview</a:t>
            </a:r>
            <a:endParaRPr lang="en-US" b="1" dirty="0">
              <a:latin typeface="Arial Nova Cond" panose="020B0506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60" y="5017244"/>
            <a:ext cx="12297742" cy="27894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370" y="4577050"/>
            <a:ext cx="70532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Data Preprocessing: Converting categorical variables into numerical</a:t>
            </a:r>
            <a:endParaRPr lang="en-US" b="1" dirty="0">
              <a:latin typeface="Arial Nova Cond" panose="020B0506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60490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102" y="848754"/>
            <a:ext cx="972895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Feature Selection &amp; Model Training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8" y="2839459"/>
            <a:ext cx="6036112" cy="27841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8463" y="5623617"/>
            <a:ext cx="61087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Feature Selection for Model Training</a:t>
            </a:r>
            <a:endParaRPr lang="en-US" b="1" dirty="0">
              <a:latin typeface="Arial Nova Cond" panose="020B0506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203" y="2374839"/>
            <a:ext cx="7751511" cy="32090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57203" y="5633946"/>
            <a:ext cx="63805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Model Training: Training data (80%) &amp; Testing Data (20%)</a:t>
            </a:r>
            <a:endParaRPr lang="en-US" b="1" dirty="0">
              <a:latin typeface="Arial Nova Cond" panose="020B0506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65515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0797"/>
            <a:ext cx="672869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Model Performance (LR)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8058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00739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68022" y="253341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81%, strong predictive capability.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4146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368278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Non-Churned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268022" y="389429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High precision (82%) and recall (97%).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502348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72916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Churned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268022" y="525518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Low precision (56%) and recall (16%).</a:t>
            </a:r>
            <a:endParaRPr lang="en-US" dirty="0">
              <a:latin typeface="Arial Nova Cond" panose="020B0506020202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863233"/>
            <a:ext cx="1134070" cy="17054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090047"/>
            <a:ext cx="590002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272525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Final Churn Prediction &amp; Model Validation</a:t>
            </a:r>
            <a:endParaRPr lang="en-US" sz="2450" dirty="0">
              <a:latin typeface="Arial Nova Cond" panose="020B0506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2268022" y="661606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Results displayed in tabular format, verified accuracy and effectiveness of the model’s predictions.</a:t>
            </a:r>
            <a:endParaRPr lang="en-US" dirty="0">
              <a:latin typeface="Arial Nova Cond" panose="020B0506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3921"/>
            <a:ext cx="1128272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95F88"/>
                </a:solidFill>
                <a:latin typeface="Arial Nova Cond" panose="020B0506020202020204" pitchFamily="34" charset="0"/>
                <a:ea typeface="Petrona Bold" pitchFamily="34" charset="-122"/>
                <a:cs typeface="Petrona Bold" pitchFamily="34" charset="-120"/>
              </a:rPr>
              <a:t>Model Performance (Logistic Regression)</a:t>
            </a:r>
            <a:endParaRPr lang="en-US" sz="4900" dirty="0">
              <a:latin typeface="Arial Nova Cond" panose="020B0506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68855"/>
            <a:ext cx="7964091" cy="33617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85736"/>
            <a:ext cx="801219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Classification Report</a:t>
            </a:r>
            <a:endParaRPr lang="en-US" b="1" dirty="0">
              <a:latin typeface="Arial Nova Cond" panose="020B0506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004" y="2268855"/>
            <a:ext cx="4133255" cy="36265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67004" y="6150531"/>
            <a:ext cx="44771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kern="0" spc="-36" dirty="0">
                <a:solidFill>
                  <a:srgbClr val="272525"/>
                </a:solidFill>
                <a:latin typeface="Arial Nova Cond" panose="020B0506020202020204" pitchFamily="34" charset="0"/>
                <a:ea typeface="Inter" pitchFamily="34" charset="-122"/>
                <a:cs typeface="Inter" pitchFamily="34" charset="-120"/>
              </a:rPr>
              <a:t>Final Churn Prediction &amp; Model Validation</a:t>
            </a:r>
            <a:endParaRPr lang="en-US" b="1" dirty="0">
              <a:latin typeface="Arial Nova Cond" panose="020B0506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69726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632</Words>
  <Application>Microsoft Office PowerPoint</Application>
  <PresentationFormat>Custom</PresentationFormat>
  <Paragraphs>132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Petrona Bold</vt:lpstr>
      <vt:lpstr>Arial Nova Cond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Priyal Rawat</cp:lastModifiedBy>
  <cp:revision>7</cp:revision>
  <dcterms:created xsi:type="dcterms:W3CDTF">2025-03-06T14:48:05Z</dcterms:created>
  <dcterms:modified xsi:type="dcterms:W3CDTF">2025-03-06T17:55:07Z</dcterms:modified>
</cp:coreProperties>
</file>